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  <p:sldId id="349" r:id="rId3"/>
    <p:sldId id="355" r:id="rId4"/>
    <p:sldId id="350" r:id="rId5"/>
    <p:sldId id="351" r:id="rId6"/>
    <p:sldId id="365" r:id="rId7"/>
    <p:sldId id="389" r:id="rId8"/>
    <p:sldId id="363" r:id="rId9"/>
    <p:sldId id="388" r:id="rId10"/>
    <p:sldId id="369" r:id="rId11"/>
    <p:sldId id="390" r:id="rId12"/>
    <p:sldId id="373" r:id="rId13"/>
    <p:sldId id="375" r:id="rId14"/>
    <p:sldId id="376" r:id="rId15"/>
    <p:sldId id="377" r:id="rId16"/>
    <p:sldId id="387" r:id="rId17"/>
    <p:sldId id="366" r:id="rId18"/>
    <p:sldId id="385" r:id="rId19"/>
    <p:sldId id="359" r:id="rId20"/>
    <p:sldId id="374" r:id="rId21"/>
    <p:sldId id="361" r:id="rId22"/>
    <p:sldId id="379" r:id="rId23"/>
    <p:sldId id="362" r:id="rId24"/>
    <p:sldId id="360" r:id="rId25"/>
    <p:sldId id="358" r:id="rId26"/>
    <p:sldId id="357" r:id="rId27"/>
    <p:sldId id="384" r:id="rId28"/>
    <p:sldId id="378" r:id="rId29"/>
    <p:sldId id="382" r:id="rId30"/>
    <p:sldId id="391" r:id="rId31"/>
    <p:sldId id="368" r:id="rId32"/>
    <p:sldId id="380" r:id="rId33"/>
    <p:sldId id="371" r:id="rId34"/>
    <p:sldId id="343" r:id="rId35"/>
    <p:sldId id="392" r:id="rId36"/>
    <p:sldId id="356" r:id="rId37"/>
    <p:sldId id="353" r:id="rId38"/>
    <p:sldId id="354" r:id="rId39"/>
    <p:sldId id="364" r:id="rId40"/>
    <p:sldId id="352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189" autoAdjust="0"/>
    <p:restoredTop sz="94645" autoAdjust="0"/>
  </p:normalViewPr>
  <p:slideViewPr>
    <p:cSldViewPr snapToGrid="0">
      <p:cViewPr>
        <p:scale>
          <a:sx n="100" d="100"/>
          <a:sy n="100" d="100"/>
        </p:scale>
        <p:origin x="19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B2E3-9C68-727B-59D0-15F2D4D8B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292F7-0D20-027B-7C75-8D8012BF3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281AA-10DF-2C90-1A45-E85612193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E1463-DDAF-5ADD-877E-4B3795E2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68BEF-8D72-DEC3-2667-D4759AC3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02829-E51C-BE4D-980A-C9BFB08782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12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F585-BD2D-CB4C-910E-D5F5B1AD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05CDD-AF9E-977A-F7E4-54A4592E1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63307-2ADC-7806-D881-94FA83976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5DC4F-C851-19C1-F3C1-6E5216ED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5BD0E-4CA1-5A27-181D-DA698080C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5D9DD-7FCB-6745-AC29-3C4D7F7EEB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72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94DE-CF47-0998-B5C4-FC9341CE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586A5-5E12-333F-25A8-62B45CD71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07E7A-C34B-4AD8-CEF7-6D1154F8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89AD-78CD-4A0F-50D3-DF75A3E6F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935D4-4A05-918F-182A-54E800166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8A210-FE05-6E46-87BB-1E9F015AA8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26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47875-A623-D723-15DA-41EE1B81C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7EBBD-CC70-5632-A2DF-BD7DED5D8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7FA2C-3A98-E2F4-7129-4E91F9608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C31AB-4CE4-DC27-79F7-071E6E9F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0AC08-34B0-CE5D-18DA-DA186FAB5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CA371-70EF-8347-CEE9-765168D7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A0D52-6AC7-8F43-ABC4-D52B67A1AB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44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6AC3C-7B55-00A2-6B87-53398A447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E7DE5-EEBC-DE9B-2C71-42E0B9A22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DB875-D537-BEB4-958B-280D42FA8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CF3AFA-F199-4EDC-0ECB-893A268BD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B11D8E-FC1E-CCA2-451F-B708B074E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CD83EB-13BB-AA3F-CF40-605911C65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2678C-0535-7A26-ADC1-890EBF9E1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7C3EE3-435E-A6E2-687B-8BBF81E5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9AD27F-C47C-364C-A09E-FD589C8283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90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DBF75-89C5-7617-6D9D-50E341C9C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F79AF-5ADE-1E5D-508E-C4976971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4E6575-90A1-596A-586D-94F094AC7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10A115-7A67-8D79-3445-5706A7FB7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0E07E1-CD03-4546-BF0D-5918926FB3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157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244716-FB5A-DFF1-B2D9-72BAE4556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CAF19E-0C96-4D5E-8DF5-362E7FEFC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85A27-F8FB-E12D-CFF2-8F490141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EF19A-AF02-4F4E-B765-543A951E8F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614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9BC3-BB77-2F09-2CAD-F05EF586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08C14-8AE3-D9EA-2B13-8DDB0D73C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45555-8448-10EC-E8A0-80D7BDCE5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7EC71-CE71-AE51-AC40-732A75D4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54C38-7062-6C1B-80F6-4688C9FF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A3EF4-B54B-F801-C712-4EAF2E70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8E03A-1D72-4F47-98CA-07025CE3F8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099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29B86-3F56-9608-6232-679116454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C340E3-A477-069D-8E22-8E200C860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47D02-BF97-29C7-29F3-D87DA80FC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50F18-DA23-F756-C10D-C5BDCB564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62E5D-96FE-66CE-D3F2-DD074D112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02EB9-E07A-D99D-D54D-793C2D28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373E74-7C8B-2443-8946-22D92DC4EF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090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3D3AC-03DB-1D14-F457-2FE1C7C8D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371750-F37E-9F62-0EBF-9627CF6D8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A7C4C-976D-CBD7-AF8B-540EB1C4D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F7E08-FED8-A526-9267-F882ACC5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811F2-6CEA-A259-A360-6075CBDCA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BD11A-DBE8-0F46-A464-8E13A59DEC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84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C1A4B-7A31-1B69-879F-1311A883B3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5FB0E9-B46E-90CC-9970-430A71DB5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E806A-1D72-0706-7338-655AA728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7D937-64A4-C65A-52B9-B723FB5A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D0576-6D81-B092-7D73-9EBFBECA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E1ADD-E61C-1F41-A078-E118EA5370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86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3A3F78-C233-197E-20A7-E457325B7F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BDDD2B9-0CDB-95F2-FE83-E137D6C68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ABB2FC-0206-5B22-640D-210FB5B1E53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E4165AA-BEA0-B9CE-315D-92F6444DC4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72FE13-9178-400B-F12E-1FF07CD1E48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F3E9B1-FC41-E54D-A4FF-F05134032B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baycoproducts.com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ckngem.com/showdates.asp" TargetMode="External"/><Relationship Id="rId2" Type="http://schemas.openxmlformats.org/officeDocument/2006/relationships/hyperlink" Target="http://shop.ebay.com/i.html?_nkw=fluorescent+minerals&amp;_sacat=0&amp;_trksid=p3286.m270.l1313&amp;_dmd=1&amp;_odkw=%28minelab%2CF1A4%2Cfaceter%2Cfaceting%2Cfacetor%29&amp;_osacat=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ebay.com/" TargetMode="External"/><Relationship Id="rId13" Type="http://schemas.openxmlformats.org/officeDocument/2006/relationships/image" Target="../media/image18.png"/><Relationship Id="rId3" Type="http://schemas.openxmlformats.org/officeDocument/2006/relationships/hyperlink" Target="http://www.fluorescents.com/uv.html" TargetMode="External"/><Relationship Id="rId7" Type="http://schemas.openxmlformats.org/officeDocument/2006/relationships/hyperlink" Target="http://www.coleparmer.com/" TargetMode="External"/><Relationship Id="rId12" Type="http://schemas.openxmlformats.org/officeDocument/2006/relationships/image" Target="../media/image21.png"/><Relationship Id="rId2" Type="http://schemas.openxmlformats.org/officeDocument/2006/relationships/hyperlink" Target="http://uvsystem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pectroline.com/" TargetMode="External"/><Relationship Id="rId11" Type="http://schemas.openxmlformats.org/officeDocument/2006/relationships/image" Target="../media/image20.png"/><Relationship Id="rId5" Type="http://schemas.openxmlformats.org/officeDocument/2006/relationships/hyperlink" Target="http://www.polmanminerals.com/html/uv_led_flashlight.html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://uvlp.com/" TargetMode="External"/><Relationship Id="rId9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uvminerals.org/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hyperlink" Target="http://opalsociety.org/" TargetMode="External"/><Relationship Id="rId4" Type="http://schemas.openxmlformats.org/officeDocument/2006/relationships/hyperlink" Target="http://groups.yahoo.com/group/Fluorescentminerals/messag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>
            <a:extLst>
              <a:ext uri="{FF2B5EF4-FFF2-40B4-BE49-F238E27FC236}">
                <a16:creationId xmlns:a16="http://schemas.microsoft.com/office/drawing/2014/main" id="{3532A534-8AA1-E754-A096-2766F20CB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14338"/>
            <a:ext cx="7620000" cy="602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EC8893BE-7099-8088-A80C-8EAD2F4C40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0075" y="1749425"/>
            <a:ext cx="7772400" cy="1470025"/>
          </a:xfrm>
        </p:spPr>
        <p:txBody>
          <a:bodyPr anchor="ctr"/>
          <a:lstStyle/>
          <a:p>
            <a:r>
              <a:rPr lang="en-US" altLang="en-US" sz="3200" b="1">
                <a:solidFill>
                  <a:schemeClr val="bg1"/>
                </a:solidFill>
                <a:latin typeface="Comic Sans MS" panose="030F0902030302020204" pitchFamily="66" charset="0"/>
              </a:rPr>
              <a:t>Collecting and Displaying </a:t>
            </a:r>
            <a:br>
              <a:rPr lang="en-US" altLang="en-US" sz="3200" b="1">
                <a:solidFill>
                  <a:schemeClr val="bg1"/>
                </a:solidFill>
                <a:latin typeface="Comic Sans MS" panose="030F0902030302020204" pitchFamily="66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Comic Sans MS" panose="030F0902030302020204" pitchFamily="66" charset="0"/>
              </a:rPr>
              <a:t>Fluorescent Minerals </a:t>
            </a:r>
            <a:br>
              <a:rPr lang="en-US" altLang="en-US" sz="3200" b="1">
                <a:solidFill>
                  <a:schemeClr val="bg1"/>
                </a:solidFill>
                <a:latin typeface="Comic Sans MS" panose="030F0902030302020204" pitchFamily="66" charset="0"/>
              </a:rPr>
            </a:br>
            <a:r>
              <a:rPr lang="en-US" altLang="en-US" sz="3200" b="1">
                <a:solidFill>
                  <a:schemeClr val="bg1"/>
                </a:solidFill>
                <a:latin typeface="Comic Sans MS" panose="030F0902030302020204" pitchFamily="66" charset="0"/>
              </a:rPr>
              <a:t>with an Opal Emphasis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4CF49FA-39EA-E73E-15A8-0FC95BFAAA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902030302020204" pitchFamily="66" charset="0"/>
              </a:rPr>
              <a:t>By Jim Pisani</a:t>
            </a: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Editor</a:t>
            </a: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American Opal Society</a:t>
            </a:r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87278350-2B27-D20E-5282-F7FCF151E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125" y="6210300"/>
            <a:ext cx="28098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Photo by Jan Wittenberg</a:t>
            </a:r>
          </a:p>
          <a:p>
            <a:pPr algn="l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President, FMS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5" name="Picture 5">
            <a:extLst>
              <a:ext uri="{FF2B5EF4-FFF2-40B4-BE49-F238E27FC236}">
                <a16:creationId xmlns:a16="http://schemas.microsoft.com/office/drawing/2014/main" id="{948ABFAC-1736-7544-C931-9EE889DB9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0075"/>
            <a:ext cx="76200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2" name="Rectangle 2">
            <a:extLst>
              <a:ext uri="{FF2B5EF4-FFF2-40B4-BE49-F238E27FC236}">
                <a16:creationId xmlns:a16="http://schemas.microsoft.com/office/drawing/2014/main" id="{DC47B002-54EF-080D-9C5C-644091B28E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Outline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F8D1D9C5-555D-8ADF-116C-50AA496FEA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What is Fluorescence?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What is Ultraviolet Light?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Where Fluorescence used?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What are Fluorescent Minerals?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How do I collect them?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Where do I collect them? 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Clubs, information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Demonstration of Fluorescence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5" name="Picture 5">
            <a:extLst>
              <a:ext uri="{FF2B5EF4-FFF2-40B4-BE49-F238E27FC236}">
                <a16:creationId xmlns:a16="http://schemas.microsoft.com/office/drawing/2014/main" id="{FD36E320-BBC1-E757-711B-FC9979040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762" name="Rectangle 2">
            <a:extLst>
              <a:ext uri="{FF2B5EF4-FFF2-40B4-BE49-F238E27FC236}">
                <a16:creationId xmlns:a16="http://schemas.microsoft.com/office/drawing/2014/main" id="{BC3D239F-21E8-DB0D-5422-09F48B405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050" y="247650"/>
            <a:ext cx="8229600" cy="542925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What is Fluorescence?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45C7DD7F-B5E0-3AF1-A3BC-274D399974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7675" y="914400"/>
            <a:ext cx="8543925" cy="52784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Fluorescence is the property of giving off light at a one emission wavelength (color) when illuminated by light of a different excitation wavelength (color).</a:t>
            </a:r>
            <a:endParaRPr lang="en-US" altLang="en-US" sz="2400" baseline="30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endParaRPr lang="en-US" altLang="en-US" sz="2400" baseline="30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Excitation source can be a variety of wavelengths – e.g. - blue light, infrared light, ultraviolet light (typical).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Emission wavelength can be many different ones, but always lower than the excitation wavelength</a:t>
            </a: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Phosphorescence is where energy is absorbed by a substance is released slowly in the form of light.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This is used for "glow-in-the-dark" materials which are "charged" by exposure to light. 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 Absorbed radiation may be re-emitted at a lower intensity for up to several hours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DB6D01EC-ADCA-6291-F624-183E2717B2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Fluorescent is a subatomic change of states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F539BE65-52E6-F6BC-6C30-5BFD7FD32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Fluorescence occurs when a molecule, atom or nanostructure relaxes to its ground state (lower energy) after being electrically excited.</a:t>
            </a:r>
            <a:endParaRPr lang="en-US" altLang="en-US" sz="1800" baseline="30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endParaRPr lang="en-US" altLang="en-US" sz="2000"/>
          </a:p>
        </p:txBody>
      </p:sp>
      <p:pic>
        <p:nvPicPr>
          <p:cNvPr id="112645" name="Picture 5">
            <a:extLst>
              <a:ext uri="{FF2B5EF4-FFF2-40B4-BE49-F238E27FC236}">
                <a16:creationId xmlns:a16="http://schemas.microsoft.com/office/drawing/2014/main" id="{4CB98AD2-0F46-2435-56C3-8DA66853E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351088"/>
            <a:ext cx="6430963" cy="422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C1EE8846-564E-DEC5-3455-382A086FBE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The Ultraviolet Spectrum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B5DD7231-167B-CB9E-6A76-E3BD99D8E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13668" name="Picture 4">
            <a:extLst>
              <a:ext uri="{FF2B5EF4-FFF2-40B4-BE49-F238E27FC236}">
                <a16:creationId xmlns:a16="http://schemas.microsoft.com/office/drawing/2014/main" id="{59BCA5FD-D7B6-86FC-B5A4-FE0621D2F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614488"/>
            <a:ext cx="815657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9" name="Picture 5">
            <a:extLst>
              <a:ext uri="{FF2B5EF4-FFF2-40B4-BE49-F238E27FC236}">
                <a16:creationId xmlns:a16="http://schemas.microsoft.com/office/drawing/2014/main" id="{9012D07E-45AD-5C2D-D974-7C3442E09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0" y="1771650"/>
            <a:ext cx="6540500" cy="490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028" name="Picture 4">
            <a:extLst>
              <a:ext uri="{FF2B5EF4-FFF2-40B4-BE49-F238E27FC236}">
                <a16:creationId xmlns:a16="http://schemas.microsoft.com/office/drawing/2014/main" id="{1F2B9B87-9EB6-24D4-0C8B-BC263B5F1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00" t="8400" r="35100" b="20399"/>
          <a:stretch>
            <a:fillRect/>
          </a:stretch>
        </p:blipFill>
        <p:spPr bwMode="auto">
          <a:xfrm>
            <a:off x="195263" y="3562350"/>
            <a:ext cx="1319212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26" name="Rectangle 2">
            <a:extLst>
              <a:ext uri="{FF2B5EF4-FFF2-40B4-BE49-F238E27FC236}">
                <a16:creationId xmlns:a16="http://schemas.microsoft.com/office/drawing/2014/main" id="{2B4A6785-47E9-BFFD-F5BD-91EF9DCEB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450" y="227013"/>
            <a:ext cx="8229600" cy="781050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What is Ultraviolet Light?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D58CDA27-1449-D5FE-F67A-46B0B6B39A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0700" y="1150938"/>
            <a:ext cx="8229600" cy="4525962"/>
          </a:xfrm>
        </p:spPr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High energy light at a wavelength outside of visible spectrum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Types of ultraviolet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Long Wave (UVA)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Present in Sunlight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Typical “black light” seen in Disco’s, etc.</a:t>
            </a:r>
          </a:p>
          <a:p>
            <a:pPr lvl="2">
              <a:buFontTx/>
              <a:buNone/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/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4" name="Picture 6">
            <a:extLst>
              <a:ext uri="{FF2B5EF4-FFF2-40B4-BE49-F238E27FC236}">
                <a16:creationId xmlns:a16="http://schemas.microsoft.com/office/drawing/2014/main" id="{353C2E33-E249-A302-2799-7F13C3655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4913"/>
            <a:ext cx="5511800" cy="311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52" name="Rectangle 4">
            <a:extLst>
              <a:ext uri="{FF2B5EF4-FFF2-40B4-BE49-F238E27FC236}">
                <a16:creationId xmlns:a16="http://schemas.microsoft.com/office/drawing/2014/main" id="{F232D3AD-7F63-840A-09F7-DCB712EEB4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050" y="0"/>
            <a:ext cx="8229600" cy="762000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What is Ultraviolet Light?</a:t>
            </a:r>
          </a:p>
        </p:txBody>
      </p:sp>
      <p:pic>
        <p:nvPicPr>
          <p:cNvPr id="155655" name="Picture 7">
            <a:extLst>
              <a:ext uri="{FF2B5EF4-FFF2-40B4-BE49-F238E27FC236}">
                <a16:creationId xmlns:a16="http://schemas.microsoft.com/office/drawing/2014/main" id="{3DB9A335-A366-6ADB-A459-90E069CDF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38" y="1314450"/>
            <a:ext cx="2252662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656" name="Rectangle 8">
            <a:extLst>
              <a:ext uri="{FF2B5EF4-FFF2-40B4-BE49-F238E27FC236}">
                <a16:creationId xmlns:a16="http://schemas.microsoft.com/office/drawing/2014/main" id="{363D9807-C3F4-F2F8-613E-E07AF3B9C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1836738"/>
            <a:ext cx="4124325" cy="191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Medium Wave (UVB)</a:t>
            </a:r>
          </a:p>
          <a:p>
            <a:pPr lvl="2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Present in Sunlight</a:t>
            </a:r>
          </a:p>
          <a:p>
            <a:pPr lvl="2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Least fluorescent wavelength</a:t>
            </a:r>
          </a:p>
          <a:p>
            <a:pPr lvl="2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Used in DNA Analysis</a:t>
            </a:r>
          </a:p>
        </p:txBody>
      </p:sp>
      <p:sp>
        <p:nvSpPr>
          <p:cNvPr id="155653" name="Rectangle 5">
            <a:extLst>
              <a:ext uri="{FF2B5EF4-FFF2-40B4-BE49-F238E27FC236}">
                <a16:creationId xmlns:a16="http://schemas.microsoft.com/office/drawing/2014/main" id="{AB77E75F-F009-99E7-B37B-94DF09AF98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59325" y="1217613"/>
            <a:ext cx="4505325" cy="1887537"/>
          </a:xfrm>
        </p:spPr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Short Wave (UVC)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Not present in Sunlight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energetic fluorescent</a:t>
            </a:r>
          </a:p>
          <a:p>
            <a:pPr lvl="2">
              <a:buFontTx/>
              <a:buNone/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1DD7144A-0325-BCFE-E99E-8DC1B33CB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9100" y="0"/>
            <a:ext cx="8229600" cy="600075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Where is Fluorescence used?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F8616630-D207-E10E-077B-9A7890CA9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3075" y="654050"/>
            <a:ext cx="8334375" cy="60213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Fluorescent Lighting</a:t>
            </a: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White LED lights</a:t>
            </a: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TV’s (tube types)</a:t>
            </a: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Germicidal</a:t>
            </a: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Leak detection</a:t>
            </a:r>
          </a:p>
          <a:p>
            <a:pPr>
              <a:lnSpc>
                <a:spcPct val="80000"/>
              </a:lnSpc>
            </a:pPr>
            <a:endParaRPr lang="en-US" altLang="en-US" sz="2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Erasing EEPROMs</a:t>
            </a:r>
          </a:p>
        </p:txBody>
      </p:sp>
      <p:pic>
        <p:nvPicPr>
          <p:cNvPr id="126980" name="Picture 4">
            <a:extLst>
              <a:ext uri="{FF2B5EF4-FFF2-40B4-BE49-F238E27FC236}">
                <a16:creationId xmlns:a16="http://schemas.microsoft.com/office/drawing/2014/main" id="{D1544883-CD54-97F0-148B-46712B687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609600"/>
            <a:ext cx="1838325" cy="143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1" name="Picture 5">
            <a:extLst>
              <a:ext uri="{FF2B5EF4-FFF2-40B4-BE49-F238E27FC236}">
                <a16:creationId xmlns:a16="http://schemas.microsoft.com/office/drawing/2014/main" id="{BE3EAC73-A37D-8ED1-A8F8-7778938AA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63" y="1662113"/>
            <a:ext cx="1581150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2" name="Picture 6">
            <a:extLst>
              <a:ext uri="{FF2B5EF4-FFF2-40B4-BE49-F238E27FC236}">
                <a16:creationId xmlns:a16="http://schemas.microsoft.com/office/drawing/2014/main" id="{BFE4C98E-3FBC-8B6C-FECC-05D9B4EB1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3" y="2643188"/>
            <a:ext cx="16383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3" name="Picture 7">
            <a:extLst>
              <a:ext uri="{FF2B5EF4-FFF2-40B4-BE49-F238E27FC236}">
                <a16:creationId xmlns:a16="http://schemas.microsoft.com/office/drawing/2014/main" id="{C71805E0-FE1D-065D-A45F-E23E5D893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8" y="4700588"/>
            <a:ext cx="1973262" cy="157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7" name="Picture 11">
            <a:extLst>
              <a:ext uri="{FF2B5EF4-FFF2-40B4-BE49-F238E27FC236}">
                <a16:creationId xmlns:a16="http://schemas.microsoft.com/office/drawing/2014/main" id="{ADD52B0D-23E2-FA0D-CA09-AB9341FF7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88" y="5764213"/>
            <a:ext cx="657225" cy="90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8" name="Picture 12">
            <a:extLst>
              <a:ext uri="{FF2B5EF4-FFF2-40B4-BE49-F238E27FC236}">
                <a16:creationId xmlns:a16="http://schemas.microsoft.com/office/drawing/2014/main" id="{8D58BF66-67A7-B635-8058-518E83CA0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3709988"/>
            <a:ext cx="1355725" cy="117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31" name="Picture 7">
            <a:extLst>
              <a:ext uri="{FF2B5EF4-FFF2-40B4-BE49-F238E27FC236}">
                <a16:creationId xmlns:a16="http://schemas.microsoft.com/office/drawing/2014/main" id="{DB3312EA-5DED-7BAF-C521-8246CB88E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1039813"/>
            <a:ext cx="3430588" cy="193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626" name="Rectangle 2">
            <a:extLst>
              <a:ext uri="{FF2B5EF4-FFF2-40B4-BE49-F238E27FC236}">
                <a16:creationId xmlns:a16="http://schemas.microsoft.com/office/drawing/2014/main" id="{6794EADE-086B-192F-1444-CC5AD1526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47700"/>
          </a:xfrm>
        </p:spPr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902030302020204" pitchFamily="66" charset="0"/>
              </a:rPr>
              <a:t>Where is Fluorescence used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957DE658-4D0D-9625-F9AC-ACE447DA3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8125" y="838200"/>
            <a:ext cx="8229600" cy="55546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Cure epoxy, paint, etc.</a:t>
            </a:r>
          </a:p>
          <a:p>
            <a:pPr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Readmission Control</a:t>
            </a:r>
          </a:p>
          <a:p>
            <a:pPr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Laundry detergent</a:t>
            </a:r>
          </a:p>
          <a:p>
            <a:pPr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forensic investigation</a:t>
            </a:r>
          </a:p>
          <a:p>
            <a:pPr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Medicine - Cellular imaging, DNA analysis, etc.</a:t>
            </a:r>
          </a:p>
          <a:p>
            <a:pPr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Counterfeit currency detection</a:t>
            </a:r>
          </a:p>
          <a:p>
            <a:pPr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Gems &amp; Mineral</a:t>
            </a:r>
          </a:p>
          <a:p>
            <a:pPr lvl="1">
              <a:lnSpc>
                <a:spcPct val="9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Prospecting for various minerals </a:t>
            </a:r>
          </a:p>
          <a:p>
            <a:pPr lvl="2">
              <a:lnSpc>
                <a:spcPct val="90000"/>
              </a:lnSpc>
            </a:pPr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e.g. scheelite (ore of tungsten, opal)</a:t>
            </a:r>
          </a:p>
          <a:p>
            <a:pPr lvl="1">
              <a:lnSpc>
                <a:spcPct val="9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“Noodling” for opal</a:t>
            </a:r>
          </a:p>
          <a:p>
            <a:pPr lvl="1">
              <a:lnSpc>
                <a:spcPct val="9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Collecting and Display cases</a:t>
            </a:r>
          </a:p>
          <a:p>
            <a:pPr>
              <a:lnSpc>
                <a:spcPct val="90000"/>
              </a:lnSpc>
            </a:pPr>
            <a:endParaRPr lang="en-US" altLang="en-US" sz="1800"/>
          </a:p>
        </p:txBody>
      </p:sp>
      <p:pic>
        <p:nvPicPr>
          <p:cNvPr id="154628" name="Picture 4">
            <a:extLst>
              <a:ext uri="{FF2B5EF4-FFF2-40B4-BE49-F238E27FC236}">
                <a16:creationId xmlns:a16="http://schemas.microsoft.com/office/drawing/2014/main" id="{062C6ECE-4254-F5A7-3499-0D77857EB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3881438"/>
            <a:ext cx="2932112" cy="219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0" name="Picture 6">
            <a:extLst>
              <a:ext uri="{FF2B5EF4-FFF2-40B4-BE49-F238E27FC236}">
                <a16:creationId xmlns:a16="http://schemas.microsoft.com/office/drawing/2014/main" id="{ECF43DCA-ECC4-1E5F-124C-89C117D1E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1804988"/>
            <a:ext cx="1582737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632" name="Picture 8">
            <a:extLst>
              <a:ext uri="{FF2B5EF4-FFF2-40B4-BE49-F238E27FC236}">
                <a16:creationId xmlns:a16="http://schemas.microsoft.com/office/drawing/2014/main" id="{7331A73F-3C0F-7AE1-3BAB-3FD4B1F5F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4708525"/>
            <a:ext cx="1516063" cy="214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FCA3BAF9-7E52-E228-1178-A77779ECC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902030302020204" pitchFamily="66" charset="0"/>
              </a:rPr>
              <a:t>UV Lamps</a:t>
            </a: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A9A4BC18-2DD2-E097-9CF9-68AEAF66DA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9075" y="1209675"/>
            <a:ext cx="3867150" cy="22780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Lamp Uses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Permanent (Display)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Large, require lots of power, but can have lots of UV light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Main use in display cases, disco’s, etc.</a:t>
            </a:r>
          </a:p>
          <a:p>
            <a:pPr lvl="2"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33124" name="Picture 4">
            <a:extLst>
              <a:ext uri="{FF2B5EF4-FFF2-40B4-BE49-F238E27FC236}">
                <a16:creationId xmlns:a16="http://schemas.microsoft.com/office/drawing/2014/main" id="{50CA8758-29E3-057A-B34F-6332104F1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92238"/>
            <a:ext cx="3336925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25" name="Picture 5">
            <a:extLst>
              <a:ext uri="{FF2B5EF4-FFF2-40B4-BE49-F238E27FC236}">
                <a16:creationId xmlns:a16="http://schemas.microsoft.com/office/drawing/2014/main" id="{D58F4A88-7618-4228-62D1-6E956A4B6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25" y="4103688"/>
            <a:ext cx="1822450" cy="258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26" name="Rectangle 6">
            <a:extLst>
              <a:ext uri="{FF2B5EF4-FFF2-40B4-BE49-F238E27FC236}">
                <a16:creationId xmlns:a16="http://schemas.microsoft.com/office/drawing/2014/main" id="{DEE7FF60-A05B-1300-B863-95D3A0A2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3381375"/>
            <a:ext cx="4057650" cy="17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>
              <a:buFontTx/>
              <a:buNone/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>
              <a:buFontTx/>
              <a:buNone/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Prospecting (portable)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Small, portable, light weight, for prospecting in “the bush”</a:t>
            </a:r>
          </a:p>
          <a:p>
            <a:pPr lvl="2"/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35E20C73-40EC-F8C3-324B-4FB0B3955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902030302020204" pitchFamily="66" charset="0"/>
              </a:rPr>
              <a:t>UV Lamps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6CCBC7D1-EBEF-D89B-E379-C21813018A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27685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Lamp Types</a:t>
            </a:r>
          </a:p>
          <a:p>
            <a:pPr lvl="1">
              <a:lnSpc>
                <a:spcPct val="8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Fluorescent tubes</a:t>
            </a:r>
          </a:p>
          <a:p>
            <a:pPr lvl="2"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By far the most common</a:t>
            </a:r>
          </a:p>
          <a:p>
            <a:pPr lvl="2"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Advantages – powerful, available at short, medium and long wavelengths</a:t>
            </a:r>
          </a:p>
          <a:p>
            <a:pPr lvl="2"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Disadvantages -  Bulky, power use, expensive</a:t>
            </a:r>
          </a:p>
          <a:p>
            <a:pPr lvl="2"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>
              <a:lnSpc>
                <a:spcPct val="8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UV LED Flashlights</a:t>
            </a:r>
          </a:p>
          <a:p>
            <a:pPr lvl="2"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Advantages – light weight, inexpensive</a:t>
            </a:r>
          </a:p>
          <a:p>
            <a:pPr lvl="2"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Disadvantages – low power, availability at shorter wavelengths at a reasonable price</a:t>
            </a:r>
          </a:p>
          <a:p>
            <a:pPr lvl="2"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However, getting more powerful and cheaper</a:t>
            </a:r>
          </a:p>
        </p:txBody>
      </p:sp>
      <p:pic>
        <p:nvPicPr>
          <p:cNvPr id="156678" name="Picture 6">
            <a:extLst>
              <a:ext uri="{FF2B5EF4-FFF2-40B4-BE49-F238E27FC236}">
                <a16:creationId xmlns:a16="http://schemas.microsoft.com/office/drawing/2014/main" id="{D19A81A5-2B16-AE66-44D6-1BA531621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3" y="4016375"/>
            <a:ext cx="2368550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6679" name="Picture 7">
            <a:extLst>
              <a:ext uri="{FF2B5EF4-FFF2-40B4-BE49-F238E27FC236}">
                <a16:creationId xmlns:a16="http://schemas.microsoft.com/office/drawing/2014/main" id="{305243D0-FB8A-EB79-2B34-14927ECE6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0" y="1593850"/>
            <a:ext cx="29591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B976029A-AEE2-121C-501B-B8ECC5B5C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6775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Build your own Portable UV Lamp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00AD630-1057-2523-C278-142747EBAF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825" y="1162050"/>
            <a:ext cx="8229600" cy="3754438"/>
          </a:xfrm>
        </p:spPr>
        <p:txBody>
          <a:bodyPr/>
          <a:lstStyle/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Cheaper for portable lamps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expensive component - Hoya U-325C Filter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Short wave UV bulb - can use a germicidal lamp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Long wave, UV bulb -  available from a number of manufacturers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Plans:  see Fluorescent Mineral Yahoo Group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Need Electronic Ballast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Need large battery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Carry in backpack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CLF Spotlight Case 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Reflector can be important</a:t>
            </a:r>
          </a:p>
          <a:p>
            <a:endParaRPr lang="en-US" altLang="en-US" sz="1400"/>
          </a:p>
        </p:txBody>
      </p:sp>
      <p:pic>
        <p:nvPicPr>
          <p:cNvPr id="137221" name="Picture 5">
            <a:extLst>
              <a:ext uri="{FF2B5EF4-FFF2-40B4-BE49-F238E27FC236}">
                <a16:creationId xmlns:a16="http://schemas.microsoft.com/office/drawing/2014/main" id="{259277C0-6AF1-857D-8204-85AE7405A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5143500"/>
            <a:ext cx="1638300" cy="11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7222" name="Picture 6">
            <a:extLst>
              <a:ext uri="{FF2B5EF4-FFF2-40B4-BE49-F238E27FC236}">
                <a16:creationId xmlns:a16="http://schemas.microsoft.com/office/drawing/2014/main" id="{EE823235-2779-7BED-21E3-8F6D110C4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5156200"/>
            <a:ext cx="17018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7223" name="Picture 7">
            <a:extLst>
              <a:ext uri="{FF2B5EF4-FFF2-40B4-BE49-F238E27FC236}">
                <a16:creationId xmlns:a16="http://schemas.microsoft.com/office/drawing/2014/main" id="{A98196C9-8BE8-1261-459E-AC1397715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5191125"/>
            <a:ext cx="21272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7224" name="Picture 8">
            <a:extLst>
              <a:ext uri="{FF2B5EF4-FFF2-40B4-BE49-F238E27FC236}">
                <a16:creationId xmlns:a16="http://schemas.microsoft.com/office/drawing/2014/main" id="{3693647D-441B-68D1-D181-310BE41E9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1676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7225" name="Picture 9">
            <a:extLst>
              <a:ext uri="{FF2B5EF4-FFF2-40B4-BE49-F238E27FC236}">
                <a16:creationId xmlns:a16="http://schemas.microsoft.com/office/drawing/2014/main" id="{E24DA14D-085E-390A-5EC9-8C5C051EA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5153025"/>
            <a:ext cx="17049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57EBB549-6889-6E63-2173-E84497D81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988"/>
            <a:ext cx="8229600" cy="742950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Homemade Portable UV Lamp – Version 1</a:t>
            </a:r>
          </a:p>
        </p:txBody>
      </p:sp>
      <p:pic>
        <p:nvPicPr>
          <p:cNvPr id="139268" name="Picture 4">
            <a:extLst>
              <a:ext uri="{FF2B5EF4-FFF2-40B4-BE49-F238E27FC236}">
                <a16:creationId xmlns:a16="http://schemas.microsoft.com/office/drawing/2014/main" id="{A942915A-9F69-BD07-6E58-5B75DDCE1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793750"/>
            <a:ext cx="9144000" cy="607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4F3CBB6F-E7C7-CDCB-7B6E-6E22D8738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650" y="131763"/>
            <a:ext cx="8521700" cy="752475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Homemade Portable UV Lamp – Version 2</a:t>
            </a:r>
          </a:p>
        </p:txBody>
      </p:sp>
      <p:pic>
        <p:nvPicPr>
          <p:cNvPr id="140293" name="Picture 5">
            <a:extLst>
              <a:ext uri="{FF2B5EF4-FFF2-40B4-BE49-F238E27FC236}">
                <a16:creationId xmlns:a16="http://schemas.microsoft.com/office/drawing/2014/main" id="{20305F35-5038-B948-1229-DF6DA0690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2638"/>
            <a:ext cx="9144000" cy="607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1ACC2C51-F171-53AC-D88B-1EB0E8677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Homemade Portable UV Lamp – Version 3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130C56A6-F383-041D-DF1C-EAC9593D40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29250" cy="4525963"/>
          </a:xfrm>
        </p:spPr>
        <p:txBody>
          <a:bodyPr/>
          <a:lstStyle/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Inexpensive option - 12 volt portable CFL lamp </a:t>
            </a:r>
          </a:p>
          <a:p>
            <a:pPr lvl="1"/>
            <a:endParaRPr lang="en-US" altLang="en-US" sz="1600" u="sng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/>
            <a:r>
              <a:rPr lang="en-US" altLang="en-US" sz="1600" u="sng">
                <a:solidFill>
                  <a:schemeClr val="bg1"/>
                </a:solidFill>
                <a:latin typeface="Comic Sans MS" panose="030F0902030302020204" pitchFamily="66" charset="0"/>
              </a:rPr>
              <a:t>Bayco SL-912T</a:t>
            </a: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 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  <a:hlinkClick r:id="rId2"/>
              </a:rPr>
              <a:t>http://www.baycoproducts.com</a:t>
            </a:r>
            <a:endParaRPr lang="en-US" altLang="en-US" sz="16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Almost everything is there</a:t>
            </a: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Replace lights with UV bulbs</a:t>
            </a: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Remove plastic cover and glue filter onto cover</a:t>
            </a: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Contains own electronic ballast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Disadvantages – reflector non-optimal</a:t>
            </a:r>
          </a:p>
        </p:txBody>
      </p:sp>
      <p:pic>
        <p:nvPicPr>
          <p:cNvPr id="141316" name="Picture 4">
            <a:extLst>
              <a:ext uri="{FF2B5EF4-FFF2-40B4-BE49-F238E27FC236}">
                <a16:creationId xmlns:a16="http://schemas.microsoft.com/office/drawing/2014/main" id="{DE1A9346-5085-BE20-7B28-A6B3744A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63" y="1417638"/>
            <a:ext cx="1712912" cy="544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53B1A391-44D5-5F88-EBEB-1FF1DB643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Display Cabinets</a:t>
            </a: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21201C2E-F685-D1C0-9726-174E500C6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Usually a homemade affair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Lamps on top hidden from view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Construct in such a way to vent heat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Glass or plastic (Lexan) can be used to shield viewers from Ultraviolet light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Lexan is best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prevents UV from lighting up surroundings, distracting from the specimens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Glass will have a glowing side and a non-glowing side</a:t>
            </a:r>
          </a:p>
          <a:p>
            <a:pPr lvl="2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make sure glowing side is the external side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Line inside with black felt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Can be shortwave, longwave, or both</a:t>
            </a:r>
          </a:p>
        </p:txBody>
      </p:sp>
      <p:pic>
        <p:nvPicPr>
          <p:cNvPr id="152580" name="Picture 4">
            <a:extLst>
              <a:ext uri="{FF2B5EF4-FFF2-40B4-BE49-F238E27FC236}">
                <a16:creationId xmlns:a16="http://schemas.microsoft.com/office/drawing/2014/main" id="{9E775AED-019C-5C07-0824-69EC679E8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13" y="423863"/>
            <a:ext cx="215582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EC9AB1EC-A1D6-8BB1-DB8D-76078F716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Typical Minerals that Fluoresce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EB069B35-2A84-2202-93C3-33C04FB90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Willemite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Fluorite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Sodalite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Wernerite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Calcite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Opal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Scheelite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Minerals may react to long wave differently than short wave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Different intensities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Different colors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Short wave fluorescence is usually more energetic</a:t>
            </a:r>
          </a:p>
          <a:p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CCCFCA8A-1E4B-2788-C97F-FF0D4ADBD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9863"/>
            <a:ext cx="8229600" cy="876300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Different responses to different wavelengths</a:t>
            </a:r>
          </a:p>
        </p:txBody>
      </p:sp>
      <p:pic>
        <p:nvPicPr>
          <p:cNvPr id="150532" name="Picture 4">
            <a:extLst>
              <a:ext uri="{FF2B5EF4-FFF2-40B4-BE49-F238E27FC236}">
                <a16:creationId xmlns:a16="http://schemas.microsoft.com/office/drawing/2014/main" id="{1DE33145-BAD1-820A-9DC7-A49CA8A5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085850"/>
            <a:ext cx="7096125" cy="486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0533" name="Rectangle 5">
            <a:extLst>
              <a:ext uri="{FF2B5EF4-FFF2-40B4-BE49-F238E27FC236}">
                <a16:creationId xmlns:a16="http://schemas.microsoft.com/office/drawing/2014/main" id="{AF6C41F7-5C72-B31C-A135-2592E5287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4125" y="6210300"/>
            <a:ext cx="28098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Photo by HP Garland</a:t>
            </a:r>
          </a:p>
          <a:p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FMS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C9F439FD-4E0D-4F14-1A72-694D8254ED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60438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Where can I get Fluorescent Minerals?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D2C276C1-7EF4-85D8-FDA6-77EF0DA5CA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5900" y="1397000"/>
            <a:ext cx="8229600" cy="4525963"/>
          </a:xfrm>
        </p:spPr>
        <p:txBody>
          <a:bodyPr/>
          <a:lstStyle/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Buy on eBay</a:t>
            </a:r>
          </a:p>
          <a:p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/>
            <a:r>
              <a:rPr lang="en-US" altLang="en-US" sz="1600">
                <a:hlinkClick r:id="rId2"/>
              </a:rPr>
              <a:t>http://shop.ebay.com/i.html?_nkw=fluorescent+minerals&amp;_sacat=0&amp;_trksid=p3286.m270.l1313&amp;_dmd=1&amp;_odkw=%28minelab%2CF1A4%2Cfaceter%2Cfaceting%2Cfacetor%29&amp;_osacat=0</a:t>
            </a:r>
            <a:endParaRPr lang="en-US" altLang="en-US" sz="1600"/>
          </a:p>
          <a:p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Buy at Gem &amp; Mineral Shows</a:t>
            </a:r>
          </a:p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To find shows near you, go to: </a:t>
            </a: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  <a:hlinkClick r:id="rId3"/>
              </a:rPr>
              <a:t>http://www.rockngem.com/showdates.asp</a:t>
            </a: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/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Trade with other collectors</a:t>
            </a:r>
          </a:p>
          <a:p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Collect your own</a:t>
            </a:r>
          </a:p>
          <a:p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22887" name="Picture 7">
            <a:extLst>
              <a:ext uri="{FF2B5EF4-FFF2-40B4-BE49-F238E27FC236}">
                <a16:creationId xmlns:a16="http://schemas.microsoft.com/office/drawing/2014/main" id="{0340E2AE-6153-0F98-8A95-926F18A42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"/>
          <a:stretch>
            <a:fillRect/>
          </a:stretch>
        </p:blipFill>
        <p:spPr bwMode="auto">
          <a:xfrm>
            <a:off x="3124200" y="1233488"/>
            <a:ext cx="1719263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9D602168-7A22-1F22-77C8-18A924203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Where can I collect Fluorescent Minerals?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C066E41E-8372-9996-9F0C-0B6959AA49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0225" y="1387475"/>
            <a:ext cx="8229600" cy="4525963"/>
          </a:xfrm>
        </p:spPr>
        <p:txBody>
          <a:bodyPr/>
          <a:lstStyle/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Many areas contain local fluorescent minerals, but here are some of the famous ones</a:t>
            </a:r>
          </a:p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Franklin, New Jersey</a:t>
            </a:r>
          </a:p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Mount Saint-Hilaire, Quebec, Canada</a:t>
            </a:r>
          </a:p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Arizona, Nevada, &amp; California</a:t>
            </a:r>
          </a:p>
          <a:p>
            <a:pPr lvl="2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Purple Passion Mine, Wickenburg, Arizona</a:t>
            </a:r>
          </a:p>
          <a:p>
            <a:pPr lvl="2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Virgin Valley, Nevada</a:t>
            </a:r>
          </a:p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The Ilimaussaq Complex, South Greenland</a:t>
            </a:r>
          </a:p>
          <a:p>
            <a:pPr lvl="1">
              <a:buFontTx/>
              <a:buNone/>
            </a:pPr>
            <a:endParaRPr lang="en-US" altLang="en-US" sz="12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/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39790BA4-D0CB-FB70-BC96-B8AF82347C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Franklin, New Jersey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CC944B5B-13E4-9C91-8A1B-9BD305CDFD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825" y="1428750"/>
            <a:ext cx="4162425" cy="4525963"/>
          </a:xfrm>
        </p:spPr>
        <p:txBody>
          <a:bodyPr/>
          <a:lstStyle/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The location of a large complex zinc deposit and mined since the 18</a:t>
            </a:r>
            <a:r>
              <a:rPr lang="en-US" altLang="en-US" sz="1800" baseline="30000">
                <a:solidFill>
                  <a:schemeClr val="bg1"/>
                </a:solidFill>
                <a:latin typeface="Comic Sans MS" panose="030F0902030302020204" pitchFamily="66" charset="0"/>
              </a:rPr>
              <a:t>th</a:t>
            </a: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 century, contains some of the most complex silicates in the world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Mines are now closed by plenty of dumps for digging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Unique Chemistry has made some of the minerals the most fluorescent in the world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Willemite, calcite, hardystonite, etc. 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Many minerals are found no where else in the world</a:t>
            </a:r>
            <a:endParaRPr lang="en-US" altLang="en-US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24934" name="Picture 6">
            <a:extLst>
              <a:ext uri="{FF2B5EF4-FFF2-40B4-BE49-F238E27FC236}">
                <a16:creationId xmlns:a16="http://schemas.microsoft.com/office/drawing/2014/main" id="{1F48C14F-B397-EC36-FF81-F495F8747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1524000"/>
            <a:ext cx="412432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96EB32E2-F0FB-ED1A-EAD9-0BCA22F6C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Typical Franklin Fluorescent Minerals</a:t>
            </a:r>
          </a:p>
        </p:txBody>
      </p:sp>
      <p:pic>
        <p:nvPicPr>
          <p:cNvPr id="143364" name="Picture 4">
            <a:extLst>
              <a:ext uri="{FF2B5EF4-FFF2-40B4-BE49-F238E27FC236}">
                <a16:creationId xmlns:a16="http://schemas.microsoft.com/office/drawing/2014/main" id="{22AEE25B-A472-6FD8-C9D5-A2C31F0E7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" t="4268" r="4637" b="23470"/>
          <a:stretch>
            <a:fillRect/>
          </a:stretch>
        </p:blipFill>
        <p:spPr bwMode="auto">
          <a:xfrm>
            <a:off x="200025" y="2016125"/>
            <a:ext cx="24860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65" name="Picture 5">
            <a:extLst>
              <a:ext uri="{FF2B5EF4-FFF2-40B4-BE49-F238E27FC236}">
                <a16:creationId xmlns:a16="http://schemas.microsoft.com/office/drawing/2014/main" id="{1ED0B184-5E2A-DB95-68B3-FE22282E4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534" r="4086" b="2133"/>
          <a:stretch>
            <a:fillRect/>
          </a:stretch>
        </p:blipFill>
        <p:spPr bwMode="auto">
          <a:xfrm>
            <a:off x="6470650" y="1592263"/>
            <a:ext cx="2673350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66" name="Picture 6">
            <a:extLst>
              <a:ext uri="{FF2B5EF4-FFF2-40B4-BE49-F238E27FC236}">
                <a16:creationId xmlns:a16="http://schemas.microsoft.com/office/drawing/2014/main" id="{090F711F-E4CA-0D61-9C24-FEED407EB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3" r="5760" b="25717"/>
          <a:stretch>
            <a:fillRect/>
          </a:stretch>
        </p:blipFill>
        <p:spPr bwMode="auto">
          <a:xfrm>
            <a:off x="3224213" y="1990725"/>
            <a:ext cx="1839912" cy="176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67" name="Text Box 7">
            <a:extLst>
              <a:ext uri="{FF2B5EF4-FFF2-40B4-BE49-F238E27FC236}">
                <a16:creationId xmlns:a16="http://schemas.microsoft.com/office/drawing/2014/main" id="{E425200C-2C11-36F9-EBD4-276808A97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825" y="4556125"/>
            <a:ext cx="2667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Calcite and Willemite</a:t>
            </a:r>
          </a:p>
        </p:txBody>
      </p:sp>
      <p:sp>
        <p:nvSpPr>
          <p:cNvPr id="143368" name="Text Box 8">
            <a:extLst>
              <a:ext uri="{FF2B5EF4-FFF2-40B4-BE49-F238E27FC236}">
                <a16:creationId xmlns:a16="http://schemas.microsoft.com/office/drawing/2014/main" id="{5EB9D78B-2D37-2011-8871-562803629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0" y="4521200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Willemite and Calcite</a:t>
            </a:r>
          </a:p>
        </p:txBody>
      </p:sp>
      <p:sp>
        <p:nvSpPr>
          <p:cNvPr id="143369" name="Text Box 9">
            <a:extLst>
              <a:ext uri="{FF2B5EF4-FFF2-40B4-BE49-F238E27FC236}">
                <a16:creationId xmlns:a16="http://schemas.microsoft.com/office/drawing/2014/main" id="{4506D114-2A62-1048-4F65-B241D5F17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700" y="4064000"/>
            <a:ext cx="2895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Nice 4-color: willemite, calcite, clenohedrite and hardstonite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FC785667-5E7A-BB62-3451-97E8365E8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Mount Saint-Hilaire, Quebec, Canada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42C0F3BC-098B-EEC4-EDE9-4E56258CC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7500" y="1574800"/>
            <a:ext cx="4200525" cy="4525963"/>
          </a:xfrm>
        </p:spPr>
        <p:txBody>
          <a:bodyPr/>
          <a:lstStyle/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Alkaline intrusion complex – very rare geologically</a:t>
            </a: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Over 51 fluorescent minerals found at this location</a:t>
            </a:r>
          </a:p>
          <a:p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Sodalite, Albite, Apatite, Polylithionite etc.</a:t>
            </a:r>
          </a:p>
        </p:txBody>
      </p:sp>
      <p:pic>
        <p:nvPicPr>
          <p:cNvPr id="125957" name="Picture 5">
            <a:extLst>
              <a:ext uri="{FF2B5EF4-FFF2-40B4-BE49-F238E27FC236}">
                <a16:creationId xmlns:a16="http://schemas.microsoft.com/office/drawing/2014/main" id="{8B82F5DE-A874-CA62-8587-31DCA7E5B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"/>
          <a:stretch>
            <a:fillRect/>
          </a:stretch>
        </p:blipFill>
        <p:spPr bwMode="auto">
          <a:xfrm>
            <a:off x="6022975" y="3932238"/>
            <a:ext cx="2822575" cy="204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958" name="Picture 6">
            <a:extLst>
              <a:ext uri="{FF2B5EF4-FFF2-40B4-BE49-F238E27FC236}">
                <a16:creationId xmlns:a16="http://schemas.microsoft.com/office/drawing/2014/main" id="{2E065402-7CFA-A44C-7E76-48D2ACA11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3333"/>
          <a:stretch>
            <a:fillRect/>
          </a:stretch>
        </p:blipFill>
        <p:spPr bwMode="auto">
          <a:xfrm>
            <a:off x="854075" y="3954463"/>
            <a:ext cx="2012950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9" name="Text Box 7">
            <a:extLst>
              <a:ext uri="{FF2B5EF4-FFF2-40B4-BE49-F238E27FC236}">
                <a16:creationId xmlns:a16="http://schemas.microsoft.com/office/drawing/2014/main" id="{5B246CEE-C77F-EAF6-387A-1E6755A38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942013"/>
            <a:ext cx="32670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Polylithionite and albite under SW</a:t>
            </a:r>
            <a:b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</a:br>
            <a:endParaRPr lang="en-US" altLang="en-US"/>
          </a:p>
        </p:txBody>
      </p:sp>
      <p:sp>
        <p:nvSpPr>
          <p:cNvPr id="125960" name="Text Box 8">
            <a:extLst>
              <a:ext uri="{FF2B5EF4-FFF2-40B4-BE49-F238E27FC236}">
                <a16:creationId xmlns:a16="http://schemas.microsoft.com/office/drawing/2014/main" id="{578575A9-E0C9-C7BE-F159-E9CC4FBE1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75" y="6070600"/>
            <a:ext cx="3162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Genthelvite crystals under SW </a:t>
            </a:r>
          </a:p>
        </p:txBody>
      </p:sp>
      <p:pic>
        <p:nvPicPr>
          <p:cNvPr id="125961" name="Picture 9">
            <a:extLst>
              <a:ext uri="{FF2B5EF4-FFF2-40B4-BE49-F238E27FC236}">
                <a16:creationId xmlns:a16="http://schemas.microsoft.com/office/drawing/2014/main" id="{9F891F63-78FB-0A9E-0427-A632CC349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9" t="30090" r="8429" b="10030"/>
          <a:stretch>
            <a:fillRect/>
          </a:stretch>
        </p:blipFill>
        <p:spPr bwMode="auto">
          <a:xfrm>
            <a:off x="4457700" y="1336675"/>
            <a:ext cx="4686300" cy="283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528DF611-A386-38BF-F811-5A6A01CB81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Arizona, California &amp; Nevada</a:t>
            </a:r>
          </a:p>
        </p:txBody>
      </p:sp>
      <p:pic>
        <p:nvPicPr>
          <p:cNvPr id="123908" name="Picture 4">
            <a:extLst>
              <a:ext uri="{FF2B5EF4-FFF2-40B4-BE49-F238E27FC236}">
                <a16:creationId xmlns:a16="http://schemas.microsoft.com/office/drawing/2014/main" id="{BF2BDD75-7B6D-DC20-E418-F75AA767A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366838"/>
            <a:ext cx="459105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909" name="Text Box 5">
            <a:extLst>
              <a:ext uri="{FF2B5EF4-FFF2-40B4-BE49-F238E27FC236}">
                <a16:creationId xmlns:a16="http://schemas.microsoft.com/office/drawing/2014/main" id="{142A7E17-5EB1-EE4F-BCE8-6FE2DB3D5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4489450"/>
            <a:ext cx="4318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Willemite, Calcite, Fluorite, Aragonite, from the Purple Passion Mine, </a:t>
            </a:r>
            <a:r>
              <a:rPr lang="en-US" altLang="en-US">
                <a:solidFill>
                  <a:schemeClr val="bg1"/>
                </a:solidFill>
              </a:rPr>
              <a:t>Wickenburg, Arizona</a:t>
            </a:r>
          </a:p>
        </p:txBody>
      </p:sp>
      <p:pic>
        <p:nvPicPr>
          <p:cNvPr id="123910" name="Picture 6">
            <a:extLst>
              <a:ext uri="{FF2B5EF4-FFF2-40B4-BE49-F238E27FC236}">
                <a16:creationId xmlns:a16="http://schemas.microsoft.com/office/drawing/2014/main" id="{890C3BEA-CB92-05B6-E967-F2CD9D9D7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344613"/>
            <a:ext cx="2819400" cy="280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11" name="Text Box 7">
            <a:extLst>
              <a:ext uri="{FF2B5EF4-FFF2-40B4-BE49-F238E27FC236}">
                <a16:creationId xmlns:a16="http://schemas.microsoft.com/office/drawing/2014/main" id="{86BBFA0E-BAFC-A015-2331-0319AC7E1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4470400"/>
            <a:ext cx="373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Common opal, from Virgin Valley, Nevada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A2F71E48-BC2A-EE96-44F3-016FE1CAC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The Ilimaussaq Complex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DEBC8953-8CDB-5295-01E5-84F083F1B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994275" cy="2763838"/>
          </a:xfr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The Ilimaussaq Complex  is a unique geological intrusion in an area of Southern Greenland that is free of ice</a:t>
            </a:r>
          </a:p>
          <a:p>
            <a:pPr marL="114300" indent="-114300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Near the town of Narsaq </a:t>
            </a:r>
          </a:p>
          <a:p>
            <a:pPr marL="114300" indent="-114300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The Tunulliarfik and Kangerluarsuk Fjords cuts through the middle of the Ilimaussaq Complex</a:t>
            </a:r>
          </a:p>
          <a:p>
            <a:pPr marL="114300" indent="-114300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Some of the most unusual minerals in the world can be found here</a:t>
            </a:r>
          </a:p>
          <a:p>
            <a:pPr lvl="1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Gem quality ussingite</a:t>
            </a:r>
          </a:p>
          <a:p>
            <a:pPr lvl="1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massive veins of sodalite, including tenebrescent green sodalite</a:t>
            </a:r>
          </a:p>
          <a:p>
            <a:pPr lvl="1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brilliant assortments of multi-color tugtupite</a:t>
            </a:r>
          </a:p>
          <a:p>
            <a:pPr lvl="1">
              <a:lnSpc>
                <a:spcPct val="80000"/>
              </a:lnSpc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deeply tenebrescent green sodalite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6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20836" name="Picture 4">
            <a:extLst>
              <a:ext uri="{FF2B5EF4-FFF2-40B4-BE49-F238E27FC236}">
                <a16:creationId xmlns:a16="http://schemas.microsoft.com/office/drawing/2014/main" id="{37FA6C90-75A8-5732-CF22-5C59A8959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5" t="28970" r="1500" b="4346"/>
          <a:stretch>
            <a:fillRect/>
          </a:stretch>
        </p:blipFill>
        <p:spPr bwMode="auto">
          <a:xfrm>
            <a:off x="5457825" y="1292225"/>
            <a:ext cx="3686175" cy="312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C402510E-73AB-EBFC-3F7D-83E6E3C63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The Ilimaussaq Complex</a:t>
            </a:r>
            <a:r>
              <a:rPr lang="en-US" altLang="en-US"/>
              <a:t> </a:t>
            </a:r>
          </a:p>
        </p:txBody>
      </p:sp>
      <p:pic>
        <p:nvPicPr>
          <p:cNvPr id="119812" name="Picture 4">
            <a:extLst>
              <a:ext uri="{FF2B5EF4-FFF2-40B4-BE49-F238E27FC236}">
                <a16:creationId xmlns:a16="http://schemas.microsoft.com/office/drawing/2014/main" id="{CA3530C4-6152-D32A-6BEF-338722FD2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3" b="6294"/>
          <a:stretch>
            <a:fillRect/>
          </a:stretch>
        </p:blipFill>
        <p:spPr bwMode="auto">
          <a:xfrm>
            <a:off x="1150938" y="1900238"/>
            <a:ext cx="6753225" cy="390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9" name="Rectangle 5">
            <a:extLst>
              <a:ext uri="{FF2B5EF4-FFF2-40B4-BE49-F238E27FC236}">
                <a16:creationId xmlns:a16="http://schemas.microsoft.com/office/drawing/2014/main" id="{7B0A53D2-21AB-6B9D-3F33-34D63E8B1C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15938"/>
            <a:ext cx="8229600" cy="901700"/>
          </a:xfrm>
          <a:noFill/>
          <a:ln/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Greenland Fluorescent Minerals</a:t>
            </a:r>
            <a:r>
              <a:rPr lang="en-US" altLang="en-US"/>
              <a:t> </a:t>
            </a:r>
          </a:p>
        </p:txBody>
      </p:sp>
      <p:sp>
        <p:nvSpPr>
          <p:cNvPr id="149511" name="Text Box 7">
            <a:extLst>
              <a:ext uri="{FF2B5EF4-FFF2-40B4-BE49-F238E27FC236}">
                <a16:creationId xmlns:a16="http://schemas.microsoft.com/office/drawing/2014/main" id="{A8BA6276-B573-CE5B-FF51-9C8C68801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" y="4254500"/>
            <a:ext cx="180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bg1"/>
                </a:solidFill>
                <a:latin typeface="Comic Sans MS" panose="030F0902030302020204" pitchFamily="66" charset="0"/>
              </a:rPr>
              <a:t>Tugtupite</a:t>
            </a:r>
          </a:p>
        </p:txBody>
      </p:sp>
      <p:pic>
        <p:nvPicPr>
          <p:cNvPr id="149512" name="Picture 8">
            <a:extLst>
              <a:ext uri="{FF2B5EF4-FFF2-40B4-BE49-F238E27FC236}">
                <a16:creationId xmlns:a16="http://schemas.microsoft.com/office/drawing/2014/main" id="{B9FBB2E1-FE10-E514-821F-006539B6D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775" y="1501775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513" name="Text Box 9">
            <a:extLst>
              <a:ext uri="{FF2B5EF4-FFF2-40B4-BE49-F238E27FC236}">
                <a16:creationId xmlns:a16="http://schemas.microsoft.com/office/drawing/2014/main" id="{BC015258-6C9E-CD0F-F15A-07990846E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4254500"/>
            <a:ext cx="127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Analcime</a:t>
            </a:r>
          </a:p>
        </p:txBody>
      </p:sp>
      <p:pic>
        <p:nvPicPr>
          <p:cNvPr id="149514" name="Picture 10">
            <a:extLst>
              <a:ext uri="{FF2B5EF4-FFF2-40B4-BE49-F238E27FC236}">
                <a16:creationId xmlns:a16="http://schemas.microsoft.com/office/drawing/2014/main" id="{C5104FAC-2530-725E-7B3F-7A9D19C30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775" y="1717675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9515" name="Picture 11">
            <a:extLst>
              <a:ext uri="{FF2B5EF4-FFF2-40B4-BE49-F238E27FC236}">
                <a16:creationId xmlns:a16="http://schemas.microsoft.com/office/drawing/2014/main" id="{80ED33E8-2344-C085-609D-133069589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768475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516" name="Text Box 12">
            <a:extLst>
              <a:ext uri="{FF2B5EF4-FFF2-40B4-BE49-F238E27FC236}">
                <a16:creationId xmlns:a16="http://schemas.microsoft.com/office/drawing/2014/main" id="{66697C6F-8DA0-282D-92A6-04B14AF2C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4114800"/>
            <a:ext cx="2120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Yellow Sodalite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1EB685F2-B03E-BC81-E30D-04F6841E8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7463"/>
            <a:ext cx="8229600" cy="466725"/>
          </a:xfrm>
        </p:spPr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Opals and Fluorescence Australian Opal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A34A947E-1A5F-03D4-C0AD-CD918A43D3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5775" y="704850"/>
            <a:ext cx="6134100" cy="33543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Australian Opal will fluoresce better to long wave than short wave</a:t>
            </a:r>
          </a:p>
          <a:p>
            <a:pPr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boulder opal does </a:t>
            </a:r>
            <a:r>
              <a:rPr lang="en-US" altLang="en-US" sz="1800" u="sng">
                <a:solidFill>
                  <a:schemeClr val="bg1"/>
                </a:solidFill>
                <a:latin typeface="Comic Sans MS" panose="030F0902030302020204" pitchFamily="66" charset="0"/>
              </a:rPr>
              <a:t>not</a:t>
            </a: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 fluoresce</a:t>
            </a:r>
          </a:p>
          <a:p>
            <a:pPr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Some Lightning Ridge opal will fluoresce white</a:t>
            </a:r>
          </a:p>
          <a:p>
            <a:pPr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Some Andamooka opal and opal matrix will fluoresce white</a:t>
            </a:r>
          </a:p>
          <a:p>
            <a:pPr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Coober Pedy opal will fluoresce white</a:t>
            </a:r>
          </a:p>
          <a:p>
            <a:pPr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Mintabe opal will fluoresce white</a:t>
            </a:r>
          </a:p>
          <a:p>
            <a:pPr>
              <a:lnSpc>
                <a:spcPct val="8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Most Lambina opal will fluoresce white</a:t>
            </a:r>
          </a:p>
          <a:p>
            <a:pPr>
              <a:lnSpc>
                <a:spcPct val="80000"/>
              </a:lnSpc>
            </a:pPr>
            <a:endParaRPr lang="en-US" altLang="en-US" sz="16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42340" name="Picture 4">
            <a:extLst>
              <a:ext uri="{FF2B5EF4-FFF2-40B4-BE49-F238E27FC236}">
                <a16:creationId xmlns:a16="http://schemas.microsoft.com/office/drawing/2014/main" id="{29ADB070-6AD2-E628-FFE5-084C12D33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33388"/>
            <a:ext cx="22098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41" name="Picture 5">
            <a:extLst>
              <a:ext uri="{FF2B5EF4-FFF2-40B4-BE49-F238E27FC236}">
                <a16:creationId xmlns:a16="http://schemas.microsoft.com/office/drawing/2014/main" id="{BFE07FAC-789F-3106-AA4C-AC3DBD173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2171700"/>
            <a:ext cx="2190750" cy="164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42" name="Picture 6">
            <a:extLst>
              <a:ext uri="{FF2B5EF4-FFF2-40B4-BE49-F238E27FC236}">
                <a16:creationId xmlns:a16="http://schemas.microsoft.com/office/drawing/2014/main" id="{3343A6AF-2B81-0816-EC8C-E1FA0519A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4962525"/>
            <a:ext cx="2203450" cy="165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43" name="Picture 7">
            <a:extLst>
              <a:ext uri="{FF2B5EF4-FFF2-40B4-BE49-F238E27FC236}">
                <a16:creationId xmlns:a16="http://schemas.microsoft.com/office/drawing/2014/main" id="{33EDFC80-7B3A-07ED-6127-0A5F670A5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2" r="5759" b="14905"/>
          <a:stretch>
            <a:fillRect/>
          </a:stretch>
        </p:blipFill>
        <p:spPr bwMode="auto">
          <a:xfrm>
            <a:off x="6900863" y="3773488"/>
            <a:ext cx="2243137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44" name="Picture 8">
            <a:extLst>
              <a:ext uri="{FF2B5EF4-FFF2-40B4-BE49-F238E27FC236}">
                <a16:creationId xmlns:a16="http://schemas.microsoft.com/office/drawing/2014/main" id="{9158C732-4DD8-BEDE-24D8-C3E8D526C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4"/>
          <a:stretch>
            <a:fillRect/>
          </a:stretch>
        </p:blipFill>
        <p:spPr bwMode="auto">
          <a:xfrm>
            <a:off x="4895850" y="5029200"/>
            <a:ext cx="2060575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45" name="Picture 9">
            <a:extLst>
              <a:ext uri="{FF2B5EF4-FFF2-40B4-BE49-F238E27FC236}">
                <a16:creationId xmlns:a16="http://schemas.microsoft.com/office/drawing/2014/main" id="{235EA700-846D-7D03-E962-4C09E741D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"/>
          <a:stretch>
            <a:fillRect/>
          </a:stretch>
        </p:blipFill>
        <p:spPr bwMode="auto">
          <a:xfrm>
            <a:off x="2446338" y="5019675"/>
            <a:ext cx="24447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B8686835-70A9-62E2-0D94-E609FE562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Opals and Fluorescence</a:t>
            </a:r>
            <a:b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</a:b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American Opal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5215AE7A-6357-E31E-2F59-FD4BF40C1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470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Most American Opal will fluoresce bright green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Tecopa Opal will fluoresce more strongly to short wave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Hyalite opal some of the brightest fluorescent minerals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Virgin Valley Common opal – very bright – high concentrations of uranium</a:t>
            </a:r>
          </a:p>
          <a:p>
            <a:pPr lvl="1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Precious opal does not</a:t>
            </a:r>
          </a:p>
          <a:p>
            <a:pPr lvl="1"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Wyoming common opal – very bright green and orange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Spencer opal – weak white response to SW and LW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Ice cream opal – strong green rsponse to SW, LW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FF6D5C1B-EB60-B1E3-2031-43CDC3471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Other Opal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45F4FCA6-C8B8-6BAF-4D8B-EA745E13E6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470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Ethiopian opal does not fluoresce</a:t>
            </a:r>
          </a:p>
          <a:p>
            <a:pPr>
              <a:lnSpc>
                <a:spcPct val="90000"/>
              </a:lnSpc>
            </a:pPr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Brazilian opal – some, mild LW, some, Strong green SW</a:t>
            </a:r>
          </a:p>
          <a:p>
            <a:pPr>
              <a:lnSpc>
                <a:spcPct val="90000"/>
              </a:lnSpc>
            </a:pPr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Peruvian opal - ? </a:t>
            </a:r>
          </a:p>
          <a:p>
            <a:pPr>
              <a:lnSpc>
                <a:spcPct val="90000"/>
              </a:lnSpc>
            </a:pPr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Whitesail opal - </a:t>
            </a: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no fluorescence</a:t>
            </a: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Mexican Opal – no fluorescence</a:t>
            </a:r>
          </a:p>
          <a:p>
            <a:pPr>
              <a:lnSpc>
                <a:spcPct val="90000"/>
              </a:lnSpc>
            </a:pPr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57700" name="Picture 4">
            <a:extLst>
              <a:ext uri="{FF2B5EF4-FFF2-40B4-BE49-F238E27FC236}">
                <a16:creationId xmlns:a16="http://schemas.microsoft.com/office/drawing/2014/main" id="{C4B06ADA-71BE-2731-D771-D67932FC9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885825"/>
            <a:ext cx="11811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8957FE9F-1BB3-895A-DE6C-A34A79EC9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What Causes Minerals to Fluoresce?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06AB5683-831A-8D57-7096-C69DF32C26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Pure minerals usually do not fluoresce</a:t>
            </a:r>
          </a:p>
          <a:p>
            <a:pPr lvl="1"/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Exceptions – Scheelite, powellite, cerussite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Activators – trace elements that enable fluorescence </a:t>
            </a:r>
          </a:p>
          <a:p>
            <a:pPr lvl="1"/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Manganese, lead, uranium, rare-earth elements, especially europium 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Quenchers – their presence can stop fluorescence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cobalt, and nickel, and to a lesser extent, copper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309664C3-91F8-6CBA-4032-1C4A5F5D56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902030302020204" pitchFamily="66" charset="0"/>
              </a:rPr>
              <a:t>A word on Safety…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2AF20965-917C-34D1-6990-7D5718B23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Ultraviolet light can be dangerous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Long wave is safe (e.g. Black Light in Disco’s)</a:t>
            </a:r>
          </a:p>
          <a:p>
            <a:pPr lvl="1">
              <a:lnSpc>
                <a:spcPct val="90000"/>
              </a:lnSpc>
            </a:pPr>
            <a:r>
              <a:rPr lang="en-US" altLang="en-US" sz="2400" u="sng">
                <a:solidFill>
                  <a:schemeClr val="bg1"/>
                </a:solidFill>
                <a:latin typeface="Comic Sans MS" panose="030F0902030302020204" pitchFamily="66" charset="0"/>
              </a:rPr>
              <a:t>Medium wave and short wave</a:t>
            </a: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 ultraviolet light can burn the skin and eyes and increase risk of skin cancer</a:t>
            </a:r>
          </a:p>
          <a:p>
            <a:pPr lvl="2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Damage is based on exposure time</a:t>
            </a:r>
          </a:p>
          <a:p>
            <a:pPr lvl="1">
              <a:lnSpc>
                <a:spcPct val="90000"/>
              </a:lnSpc>
            </a:pPr>
            <a:r>
              <a:rPr lang="en-US" altLang="en-US" sz="2400" u="sng">
                <a:solidFill>
                  <a:schemeClr val="bg1"/>
                </a:solidFill>
                <a:latin typeface="Comic Sans MS" panose="030F0902030302020204" pitchFamily="66" charset="0"/>
              </a:rPr>
              <a:t>ALWAYS</a:t>
            </a: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 use eye and skin protection with medium and short wave ultraviolet light</a:t>
            </a:r>
          </a:p>
          <a:p>
            <a:pPr lvl="2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Shortwave ultraviolet is almost completely stopped by most forms of glass or plastic. </a:t>
            </a:r>
          </a:p>
          <a:p>
            <a:pPr lvl="1">
              <a:lnSpc>
                <a:spcPct val="90000"/>
              </a:lnSpc>
            </a:pPr>
            <a:r>
              <a:rPr lang="en-US" altLang="en-US" sz="2400" u="sng">
                <a:solidFill>
                  <a:schemeClr val="bg1"/>
                </a:solidFill>
                <a:latin typeface="Comic Sans MS" panose="030F0902030302020204" pitchFamily="66" charset="0"/>
              </a:rPr>
              <a:t>ALWAYS</a:t>
            </a:r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 avoid staring directly at a UV light source</a:t>
            </a:r>
          </a:p>
          <a:p>
            <a:pPr lvl="1">
              <a:lnSpc>
                <a:spcPct val="90000"/>
              </a:lnSpc>
            </a:pPr>
            <a:endParaRPr lang="en-US" altLang="en-US" sz="24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9DF18FC8-D408-8B7C-4BE0-93860628B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UV Demonstration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79CE798A-322D-210A-5331-9B952D281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u="sng">
                <a:solidFill>
                  <a:schemeClr val="bg1"/>
                </a:solidFill>
                <a:latin typeface="Comic Sans MS" panose="030F0902030302020204" pitchFamily="66" charset="0"/>
              </a:rPr>
              <a:t>If you wish to participate, please wear glasses or the plastic frames provided and do not stare into directly the UV light</a:t>
            </a:r>
          </a:p>
          <a:p>
            <a:pPr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Various minerals on display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Opal from Australia, America’s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Franklin calcite and willemite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Bright red and very bright green under SW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Tugtupite from Greenland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Orange under LW and red under SW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Exhibits tenebrescent – the ability of UV to semi-permanently change the actual color of the mineral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Wernerite from Canada</a:t>
            </a:r>
          </a:p>
          <a:p>
            <a:pPr lvl="2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Bright yellow under LW</a:t>
            </a:r>
          </a:p>
          <a:p>
            <a:pPr lvl="1">
              <a:lnSpc>
                <a:spcPct val="90000"/>
              </a:lnSpc>
            </a:pPr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Misc</a:t>
            </a:r>
          </a:p>
          <a:p>
            <a:pPr lvl="1"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1">
              <a:lnSpc>
                <a:spcPct val="90000"/>
              </a:lnSpc>
            </a:pP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7B76A557-1801-8A6B-D4EA-AC69C3024A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 i="1">
                <a:solidFill>
                  <a:schemeClr val="bg1"/>
                </a:solidFill>
                <a:latin typeface="Comic Sans MS" panose="030F0902030302020204" pitchFamily="66" charset="0"/>
              </a:rPr>
              <a:t>The End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69A58DB5-124B-7CA4-45E9-4C23CB9E9CC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 i="1">
                <a:solidFill>
                  <a:schemeClr val="bg1"/>
                </a:solidFill>
                <a:latin typeface="Comic Sans MS" panose="030F0902030302020204" pitchFamily="66" charset="0"/>
              </a:rPr>
              <a:t>Backup Slides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1D84E460-FEB9-3E62-0B4D-CE4730BAC4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Germicidal Low Pressure Mercury Lamp Spectrum</a:t>
            </a:r>
          </a:p>
        </p:txBody>
      </p:sp>
      <p:pic>
        <p:nvPicPr>
          <p:cNvPr id="118788" name="Picture 4">
            <a:extLst>
              <a:ext uri="{FF2B5EF4-FFF2-40B4-BE49-F238E27FC236}">
                <a16:creationId xmlns:a16="http://schemas.microsoft.com/office/drawing/2014/main" id="{A50BC158-60EE-442B-B100-FB6026A54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13" y="1781175"/>
            <a:ext cx="506888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8789" name="Text Box 5">
            <a:extLst>
              <a:ext uri="{FF2B5EF4-FFF2-40B4-BE49-F238E27FC236}">
                <a16:creationId xmlns:a16="http://schemas.microsoft.com/office/drawing/2014/main" id="{07ADD838-7E1B-B6C3-D699-CA3E58C6D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8" y="1873250"/>
            <a:ext cx="3675062" cy="241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1775" indent="-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Most of the energy is at 254 nm, right in the middle of UVC band</a:t>
            </a:r>
          </a:p>
          <a:p>
            <a:pPr>
              <a:spcBef>
                <a:spcPct val="50000"/>
              </a:spcBef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Some other energy in UVA and violet spectrum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Requires visible blocking filter to block violet light, which would overshadow the fluorescence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altLang="en-US" sz="16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F9A0D3D3-29F5-E75F-6059-F5D18BB17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Ultraviolet Transmitting, Visible Absorbing Filter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F5008519-0C61-464E-BF67-0C49CFB9C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Hoya U-325C Filter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Spectrum cuts off visible light</a:t>
            </a: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Expensive -  $170 for 6” x 6” glass plate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Cut in half for two lamps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Have limited lifespan due to “solarization”</a:t>
            </a:r>
          </a:p>
        </p:txBody>
      </p:sp>
      <p:pic>
        <p:nvPicPr>
          <p:cNvPr id="115716" name="Picture 4">
            <a:extLst>
              <a:ext uri="{FF2B5EF4-FFF2-40B4-BE49-F238E27FC236}">
                <a16:creationId xmlns:a16="http://schemas.microsoft.com/office/drawing/2014/main" id="{A98F30A5-C5F2-D621-7F0D-4F80B0446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3871913"/>
            <a:ext cx="8151813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717" name="Line 5">
            <a:extLst>
              <a:ext uri="{FF2B5EF4-FFF2-40B4-BE49-F238E27FC236}">
                <a16:creationId xmlns:a16="http://schemas.microsoft.com/office/drawing/2014/main" id="{5A11BC27-6373-088E-1941-5CE05DDDD1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57300" y="4467225"/>
            <a:ext cx="0" cy="1285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753DCFBA-8EC1-FD50-D689-879ABA57D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Germicidal Low Pressure Mercury Lamps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118F3020-D54A-BD20-D544-F06BD0B5BB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279775" cy="4525963"/>
          </a:xfrm>
        </p:spPr>
        <p:txBody>
          <a:bodyPr/>
          <a:lstStyle/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Designed to kill microbes in AC’s wands, etc.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Germicidal – kills bacteria, viruses, dust mites, etc.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Clear, no phosphors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Made out of quartz, not glass</a:t>
            </a:r>
          </a:p>
          <a:p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</p:txBody>
      </p:sp>
      <p:pic>
        <p:nvPicPr>
          <p:cNvPr id="116740" name="Picture 4">
            <a:extLst>
              <a:ext uri="{FF2B5EF4-FFF2-40B4-BE49-F238E27FC236}">
                <a16:creationId xmlns:a16="http://schemas.microsoft.com/office/drawing/2014/main" id="{233A7296-0691-F9D9-FF4D-B3655CD3D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1552575"/>
            <a:ext cx="4387850" cy="438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919C3CFA-C63F-1999-F621-26D28AE16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6825" y="0"/>
            <a:ext cx="6219825" cy="847725"/>
          </a:xfrm>
        </p:spPr>
        <p:txBody>
          <a:bodyPr/>
          <a:lstStyle/>
          <a:p>
            <a:r>
              <a:rPr lang="en-US" altLang="en-US" sz="3200">
                <a:solidFill>
                  <a:schemeClr val="bg1"/>
                </a:solidFill>
                <a:latin typeface="Comic Sans MS" panose="030F0902030302020204" pitchFamily="66" charset="0"/>
              </a:rPr>
              <a:t>UV Lamps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50A71562-FA98-1506-A333-7A24C5FA61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8125" y="866775"/>
            <a:ext cx="6724650" cy="5640388"/>
          </a:xfrm>
        </p:spPr>
        <p:txBody>
          <a:bodyPr/>
          <a:lstStyle/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Where to get them?</a:t>
            </a: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Purchase new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Retail Brands – most carry portable and display</a:t>
            </a: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Superbright II - </a:t>
            </a:r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  <a:hlinkClick r:id="rId2"/>
              </a:rPr>
              <a:t>http://uvsystems.com</a:t>
            </a:r>
            <a:endParaRPr lang="en-US" altLang="en-US" sz="1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Way Too Cool lamps - </a:t>
            </a:r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  <a:hlinkClick r:id="rId3"/>
              </a:rPr>
              <a:t>http://www.fluorescents.com/uv.html</a:t>
            </a:r>
            <a:endParaRPr lang="en-US" altLang="en-US" sz="1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Ultraviolet Lighting Products “Ultralight 2002” - </a:t>
            </a:r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  <a:hlinkClick r:id="rId4"/>
              </a:rPr>
              <a:t>http://uvlp.com</a:t>
            </a:r>
            <a:endParaRPr lang="en-US" altLang="en-US" sz="1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LED Lamps - </a:t>
            </a:r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  <a:hlinkClick r:id="rId5"/>
              </a:rPr>
              <a:t>http://www.polmanminerals.com/html/uv_led_flashlight.html</a:t>
            </a:r>
            <a:endParaRPr lang="en-US" altLang="en-US" sz="1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3"/>
            <a:r>
              <a:rPr lang="en-US" altLang="en-US" sz="1200">
                <a:solidFill>
                  <a:schemeClr val="bg1"/>
                </a:solidFill>
                <a:latin typeface="Comic Sans MS" panose="030F0902030302020204" pitchFamily="66" charset="0"/>
              </a:rPr>
              <a:t>I added a “Woods Glass” filter to black out the visible light (photo stores carry them)</a:t>
            </a: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Spectroline - </a:t>
            </a:r>
            <a:r>
              <a:rPr lang="en-US" altLang="en-US" sz="1400">
                <a:latin typeface="Comic Sans MS" panose="030F0902030302020204" pitchFamily="66" charset="0"/>
                <a:hlinkClick r:id="rId6"/>
              </a:rPr>
              <a:t>http://www.spectroline.com</a:t>
            </a:r>
            <a:endParaRPr lang="en-US" altLang="en-US" sz="1400">
              <a:latin typeface="Comic Sans MS" panose="030F0902030302020204" pitchFamily="66" charset="0"/>
            </a:endParaRP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Cole Parmer - </a:t>
            </a:r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  <a:hlinkClick r:id="rId7"/>
              </a:rPr>
              <a:t>http://www.coleparmer.com</a:t>
            </a:r>
            <a:endParaRPr lang="en-US" altLang="en-US" sz="1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pPr lvl="2"/>
            <a:endParaRPr lang="en-US" altLang="en-US" sz="14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</a:rPr>
              <a:t>Purchase used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eBay Internet Auctions – </a:t>
            </a: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  <a:hlinkClick r:id="rId8"/>
              </a:rPr>
              <a:t>http://eBay.com</a:t>
            </a:r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 </a:t>
            </a:r>
          </a:p>
          <a:p>
            <a:pPr lvl="2"/>
            <a:r>
              <a:rPr lang="en-US" altLang="en-US" sz="1400">
                <a:solidFill>
                  <a:schemeClr val="bg1"/>
                </a:solidFill>
                <a:latin typeface="Comic Sans MS" panose="030F0902030302020204" pitchFamily="66" charset="0"/>
              </a:rPr>
              <a:t>Surprisingly cheap for surplus scientific equipment</a:t>
            </a:r>
          </a:p>
          <a:p>
            <a:pPr lvl="3"/>
            <a:r>
              <a:rPr lang="en-US" altLang="en-US" sz="1200">
                <a:solidFill>
                  <a:schemeClr val="bg1"/>
                </a:solidFill>
                <a:latin typeface="Comic Sans MS" panose="030F0902030302020204" pitchFamily="66" charset="0"/>
              </a:rPr>
              <a:t>Large Display lamps</a:t>
            </a:r>
          </a:p>
          <a:p>
            <a:pPr lvl="3"/>
            <a:r>
              <a:rPr lang="en-US" altLang="en-US" sz="1200">
                <a:solidFill>
                  <a:schemeClr val="bg1"/>
                </a:solidFill>
                <a:latin typeface="Comic Sans MS" panose="030F0902030302020204" pitchFamily="66" charset="0"/>
              </a:rPr>
              <a:t>Transilluminators (used for DNA research)</a:t>
            </a:r>
          </a:p>
          <a:p>
            <a:pPr lvl="4"/>
            <a:r>
              <a:rPr lang="en-US" altLang="en-US" sz="1200">
                <a:solidFill>
                  <a:schemeClr val="bg1"/>
                </a:solidFill>
                <a:latin typeface="Comic Sans MS" panose="030F0902030302020204" pitchFamily="66" charset="0"/>
              </a:rPr>
              <a:t>Can salvage the filter from them</a:t>
            </a:r>
          </a:p>
          <a:p>
            <a:pPr lvl="4"/>
            <a:r>
              <a:rPr lang="en-US" altLang="en-US" sz="1200">
                <a:solidFill>
                  <a:schemeClr val="bg1"/>
                </a:solidFill>
                <a:latin typeface="Comic Sans MS" panose="030F0902030302020204" pitchFamily="66" charset="0"/>
              </a:rPr>
              <a:t>Usually medium wave</a:t>
            </a:r>
          </a:p>
          <a:p>
            <a:pPr lvl="1"/>
            <a:r>
              <a:rPr lang="en-US" altLang="en-US" sz="1600">
                <a:solidFill>
                  <a:schemeClr val="bg1"/>
                </a:solidFill>
                <a:latin typeface="Comic Sans MS" panose="030F0902030302020204" pitchFamily="66" charset="0"/>
              </a:rPr>
              <a:t>Gem &amp; mineral shows, Want ads</a:t>
            </a:r>
            <a:endParaRPr lang="en-US" altLang="en-US"/>
          </a:p>
        </p:txBody>
      </p:sp>
      <p:pic>
        <p:nvPicPr>
          <p:cNvPr id="128005" name="Picture 5">
            <a:extLst>
              <a:ext uri="{FF2B5EF4-FFF2-40B4-BE49-F238E27FC236}">
                <a16:creationId xmlns:a16="http://schemas.microsoft.com/office/drawing/2014/main" id="{9B405EA9-D2D9-C6A3-F974-9597EF916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3030538"/>
            <a:ext cx="13716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6" name="Picture 6">
            <a:extLst>
              <a:ext uri="{FF2B5EF4-FFF2-40B4-BE49-F238E27FC236}">
                <a16:creationId xmlns:a16="http://schemas.microsoft.com/office/drawing/2014/main" id="{8EC88BCA-20C4-F9D8-11CF-407625A00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0" y="1830388"/>
            <a:ext cx="1905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7" name="Picture 7">
            <a:extLst>
              <a:ext uri="{FF2B5EF4-FFF2-40B4-BE49-F238E27FC236}">
                <a16:creationId xmlns:a16="http://schemas.microsoft.com/office/drawing/2014/main" id="{88DB90F4-FB77-6116-907D-CB1574DAB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5149850"/>
            <a:ext cx="15589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8" name="Picture 8">
            <a:extLst>
              <a:ext uri="{FF2B5EF4-FFF2-40B4-BE49-F238E27FC236}">
                <a16:creationId xmlns:a16="http://schemas.microsoft.com/office/drawing/2014/main" id="{A6139902-79DF-1A05-868D-1E6A02FA6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93700"/>
            <a:ext cx="18923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8009" name="Picture 9">
            <a:extLst>
              <a:ext uri="{FF2B5EF4-FFF2-40B4-BE49-F238E27FC236}">
                <a16:creationId xmlns:a16="http://schemas.microsoft.com/office/drawing/2014/main" id="{42A55650-9966-05DF-B37E-47A07A46A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4746625"/>
            <a:ext cx="137160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E4C2DC6E-A7CC-2C02-B4EB-2D831F3DCF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211138"/>
            <a:ext cx="8229600" cy="1143000"/>
          </a:xfrm>
        </p:spPr>
        <p:txBody>
          <a:bodyPr/>
          <a:lstStyle/>
          <a:p>
            <a:r>
              <a:rPr lang="en-US" altLang="en-US" sz="2800">
                <a:solidFill>
                  <a:schemeClr val="bg1"/>
                </a:solidFill>
                <a:latin typeface="Comic Sans MS" panose="030F0902030302020204" pitchFamily="66" charset="0"/>
              </a:rPr>
              <a:t>Clubs, Information</a:t>
            </a:r>
          </a:p>
        </p:txBody>
      </p:sp>
      <p:pic>
        <p:nvPicPr>
          <p:cNvPr id="114693" name="Picture 5">
            <a:extLst>
              <a:ext uri="{FF2B5EF4-FFF2-40B4-BE49-F238E27FC236}">
                <a16:creationId xmlns:a16="http://schemas.microsoft.com/office/drawing/2014/main" id="{219AFB37-04E4-7714-29B0-4B65FE8D4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238" y="1631950"/>
            <a:ext cx="1460500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4695" name="Rectangle 7">
            <a:extLst>
              <a:ext uri="{FF2B5EF4-FFF2-40B4-BE49-F238E27FC236}">
                <a16:creationId xmlns:a16="http://schemas.microsoft.com/office/drawing/2014/main" id="{6B69D5CB-E057-67E7-3C5F-FA4F54ADC2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3900" y="2003425"/>
            <a:ext cx="8229600" cy="4525963"/>
          </a:xfrm>
          <a:noFill/>
          <a:ln/>
        </p:spPr>
        <p:txBody>
          <a:bodyPr/>
          <a:lstStyle/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Fluorescence Mineral Society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World wide organization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Large Local Southern California chapter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  <a:hlinkClick r:id="rId3"/>
              </a:rPr>
              <a:t>http://uvminerals.org</a:t>
            </a: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Fluorescent Mineral Yahoo! Group – Online Blog</a:t>
            </a:r>
          </a:p>
          <a:p>
            <a:pPr lvl="1"/>
            <a:r>
              <a:rPr lang="en-US" altLang="en-US" sz="1800">
                <a:solidFill>
                  <a:schemeClr val="bg1"/>
                </a:solidFill>
                <a:latin typeface="Comic Sans MS" panose="030F0902030302020204" pitchFamily="66" charset="0"/>
                <a:hlinkClick r:id="rId4"/>
              </a:rPr>
              <a:t>http://groups.yahoo.com/group/Fluorescentminerals/messages</a:t>
            </a:r>
            <a:endParaRPr lang="en-US" altLang="en-US" sz="18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American Opal Society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  <a:hlinkClick r:id="rId5"/>
              </a:rPr>
              <a:t>http://opalsociety.org</a:t>
            </a:r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r>
              <a:rPr lang="en-US" altLang="en-US" sz="2400">
                <a:solidFill>
                  <a:schemeClr val="bg1"/>
                </a:solidFill>
                <a:latin typeface="Comic Sans MS" panose="030F0902030302020204" pitchFamily="66" charset="0"/>
              </a:rPr>
              <a:t>Recommended Books: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The World of Fluorescent Minerals, by Stuart Schneider</a:t>
            </a:r>
          </a:p>
          <a:p>
            <a:pPr lvl="1"/>
            <a:r>
              <a:rPr lang="en-US" altLang="en-US" sz="2000">
                <a:solidFill>
                  <a:schemeClr val="bg1"/>
                </a:solidFill>
                <a:latin typeface="Comic Sans MS" panose="030F0902030302020204" pitchFamily="66" charset="0"/>
              </a:rPr>
              <a:t>Collecting Fluorescent Minerals, by Stuart Schneider</a:t>
            </a:r>
          </a:p>
          <a:p>
            <a:pPr lvl="1"/>
            <a:endParaRPr lang="en-US" altLang="en-US" sz="2000">
              <a:solidFill>
                <a:schemeClr val="bg1"/>
              </a:solidFill>
              <a:latin typeface="Comic Sans MS" panose="030F0902030302020204" pitchFamily="66" charset="0"/>
            </a:endParaRPr>
          </a:p>
          <a:p>
            <a:endParaRPr lang="en-US" altLang="en-US" sz="2800">
              <a:latin typeface="Comic Sans MS" panose="030F0902030302020204" pitchFamily="66" charset="0"/>
            </a:endParaRPr>
          </a:p>
        </p:txBody>
      </p:sp>
      <p:pic>
        <p:nvPicPr>
          <p:cNvPr id="114696" name="Picture 8">
            <a:extLst>
              <a:ext uri="{FF2B5EF4-FFF2-40B4-BE49-F238E27FC236}">
                <a16:creationId xmlns:a16="http://schemas.microsoft.com/office/drawing/2014/main" id="{70AA463E-0487-B077-0C12-DB9C21D9E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4227513"/>
            <a:ext cx="14684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2873</TotalTime>
  <Words>1853</Words>
  <Application>Microsoft Macintosh PowerPoint</Application>
  <PresentationFormat>On-screen Show (4:3)</PresentationFormat>
  <Paragraphs>310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Comic Sans MS</vt:lpstr>
      <vt:lpstr>Default Design</vt:lpstr>
      <vt:lpstr>Collecting and Displaying  Fluorescent Minerals  with an Opal Emphasis</vt:lpstr>
      <vt:lpstr>Outline</vt:lpstr>
      <vt:lpstr>What is Fluorescence?</vt:lpstr>
      <vt:lpstr>Fluorescent is a subatomic change of states</vt:lpstr>
      <vt:lpstr>The Ultraviolet Spectrum</vt:lpstr>
      <vt:lpstr>What is Ultraviolet Light?</vt:lpstr>
      <vt:lpstr>What is Ultraviolet Light?</vt:lpstr>
      <vt:lpstr>Where is Fluorescence used?</vt:lpstr>
      <vt:lpstr>Where is Fluorescence used</vt:lpstr>
      <vt:lpstr>UV Lamps</vt:lpstr>
      <vt:lpstr>UV Lamps</vt:lpstr>
      <vt:lpstr>Build your own Portable UV Lamp</vt:lpstr>
      <vt:lpstr>Homemade Portable UV Lamp – Version 1</vt:lpstr>
      <vt:lpstr>Homemade Portable UV Lamp – Version 2</vt:lpstr>
      <vt:lpstr>Homemade Portable UV Lamp – Version 3</vt:lpstr>
      <vt:lpstr>Display Cabinets</vt:lpstr>
      <vt:lpstr>Typical Minerals that Fluoresce</vt:lpstr>
      <vt:lpstr>Different responses to different wavelengths</vt:lpstr>
      <vt:lpstr>Where can I get Fluorescent Minerals?</vt:lpstr>
      <vt:lpstr>Where can I collect Fluorescent Minerals?</vt:lpstr>
      <vt:lpstr>Franklin, New Jersey</vt:lpstr>
      <vt:lpstr>Typical Franklin Fluorescent Minerals</vt:lpstr>
      <vt:lpstr>Mount Saint-Hilaire, Quebec, Canada</vt:lpstr>
      <vt:lpstr>Arizona, California &amp; Nevada</vt:lpstr>
      <vt:lpstr>The Ilimaussaq Complex</vt:lpstr>
      <vt:lpstr>The Ilimaussaq Complex </vt:lpstr>
      <vt:lpstr>Greenland Fluorescent Minerals </vt:lpstr>
      <vt:lpstr>Opals and Fluorescence Australian Opal</vt:lpstr>
      <vt:lpstr>Opals and Fluorescence American Opal</vt:lpstr>
      <vt:lpstr>Other Opal</vt:lpstr>
      <vt:lpstr>What Causes Minerals to Fluoresce?</vt:lpstr>
      <vt:lpstr>A word on Safety…</vt:lpstr>
      <vt:lpstr>UV Demonstration</vt:lpstr>
      <vt:lpstr>The End</vt:lpstr>
      <vt:lpstr>Backup Slides</vt:lpstr>
      <vt:lpstr>Germicidal Low Pressure Mercury Lamp Spectrum</vt:lpstr>
      <vt:lpstr>Ultraviolet Transmitting, Visible Absorbing Filter</vt:lpstr>
      <vt:lpstr>Germicidal Low Pressure Mercury Lamps</vt:lpstr>
      <vt:lpstr>UV Lamps</vt:lpstr>
      <vt:lpstr>Clubs, Information</vt:lpstr>
    </vt:vector>
  </TitlesOfParts>
  <Company>The Boeing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pisani_backup</dc:creator>
  <cp:lastModifiedBy>Simone Conti</cp:lastModifiedBy>
  <cp:revision>153</cp:revision>
  <dcterms:created xsi:type="dcterms:W3CDTF">2006-11-10T05:20:39Z</dcterms:created>
  <dcterms:modified xsi:type="dcterms:W3CDTF">2026-09-07T17:07:31Z</dcterms:modified>
</cp:coreProperties>
</file>